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avi" ContentType="video/x-msvide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70" r:id="rId14"/>
    <p:sldId id="277" r:id="rId15"/>
    <p:sldId id="279" r:id="rId16"/>
    <p:sldId id="280" r:id="rId17"/>
    <p:sldId id="281" r:id="rId18"/>
    <p:sldId id="282" r:id="rId19"/>
    <p:sldId id="271" r:id="rId20"/>
    <p:sldId id="276" r:id="rId21"/>
    <p:sldId id="272" r:id="rId22"/>
    <p:sldId id="283" r:id="rId23"/>
    <p:sldId id="273" r:id="rId24"/>
    <p:sldId id="274" r:id="rId25"/>
    <p:sldId id="275" r:id="rId26"/>
    <p:sldId id="278" r:id="rId27"/>
    <p:sldId id="268" r:id="rId28"/>
    <p:sldId id="25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image" Target="../media/image7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image" Target="../media/image7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DD1D4A-907E-45B7-9CC9-E663BC16A567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32EA21-3230-435E-8A3C-8E44BEEC957E}">
      <dgm:prSet/>
      <dgm:spPr/>
      <dgm:t>
        <a:bodyPr/>
        <a:lstStyle/>
        <a:p>
          <a:pPr rtl="0"/>
          <a:r>
            <a:rPr lang="en-US" dirty="0" smtClean="0"/>
            <a:t>INITIALIZE(agents);</a:t>
          </a:r>
          <a:endParaRPr lang="en-US" dirty="0"/>
        </a:p>
      </dgm:t>
    </dgm:pt>
    <dgm:pt modelId="{D92C6D05-073F-4044-800A-BD470561484D}" type="parTrans" cxnId="{0D3499E8-CADD-4799-9567-908727D374B0}">
      <dgm:prSet/>
      <dgm:spPr/>
      <dgm:t>
        <a:bodyPr/>
        <a:lstStyle/>
        <a:p>
          <a:endParaRPr lang="en-US"/>
        </a:p>
      </dgm:t>
    </dgm:pt>
    <dgm:pt modelId="{360B3BA9-7725-4353-A5DD-D9F13D5FFCB0}" type="sibTrans" cxnId="{0D3499E8-CADD-4799-9567-908727D374B0}">
      <dgm:prSet/>
      <dgm:spPr/>
      <dgm:t>
        <a:bodyPr/>
        <a:lstStyle/>
        <a:p>
          <a:endParaRPr lang="en-US"/>
        </a:p>
      </dgm:t>
    </dgm:pt>
    <dgm:pt modelId="{FA6808D9-8EC7-43DC-A47D-BC593E079FB1}">
      <dgm:prSet/>
      <dgm:spPr/>
      <dgm:t>
        <a:bodyPr/>
        <a:lstStyle/>
        <a:p>
          <a:pPr rtl="0"/>
          <a:r>
            <a:rPr lang="en-US" smtClean="0"/>
            <a:t>REPEAT</a:t>
          </a:r>
          <a:endParaRPr lang="en-US"/>
        </a:p>
      </dgm:t>
    </dgm:pt>
    <dgm:pt modelId="{24D96F9D-A792-4864-B930-BA1DC3D97173}" type="parTrans" cxnId="{83696A14-0452-4623-9481-436B896148E3}">
      <dgm:prSet/>
      <dgm:spPr/>
      <dgm:t>
        <a:bodyPr/>
        <a:lstStyle/>
        <a:p>
          <a:endParaRPr lang="en-US"/>
        </a:p>
      </dgm:t>
    </dgm:pt>
    <dgm:pt modelId="{82001C7C-36AF-495A-85A8-75D2E5D35DDE}" type="sibTrans" cxnId="{83696A14-0452-4623-9481-436B896148E3}">
      <dgm:prSet/>
      <dgm:spPr/>
      <dgm:t>
        <a:bodyPr/>
        <a:lstStyle/>
        <a:p>
          <a:endParaRPr lang="en-US"/>
        </a:p>
      </dgm:t>
    </dgm:pt>
    <dgm:pt modelId="{FE567EA6-C8E9-4E8E-992F-D35C1BCF2FB0}">
      <dgm:prSet/>
      <dgm:spPr/>
      <dgm:t>
        <a:bodyPr/>
        <a:lstStyle/>
        <a:p>
          <a:pPr rtl="0"/>
          <a:r>
            <a:rPr lang="en-US" smtClean="0"/>
            <a:t>TEST(agents);</a:t>
          </a:r>
          <a:endParaRPr lang="en-US"/>
        </a:p>
      </dgm:t>
    </dgm:pt>
    <dgm:pt modelId="{2039DF8B-FCBB-4435-B4DA-421D540E4CAB}" type="parTrans" cxnId="{EF2F967E-95B6-4580-9303-7ECB895C7F88}">
      <dgm:prSet/>
      <dgm:spPr/>
      <dgm:t>
        <a:bodyPr/>
        <a:lstStyle/>
        <a:p>
          <a:endParaRPr lang="en-US"/>
        </a:p>
      </dgm:t>
    </dgm:pt>
    <dgm:pt modelId="{DB12B45B-E408-472B-B57D-C5C58517765E}" type="sibTrans" cxnId="{EF2F967E-95B6-4580-9303-7ECB895C7F88}">
      <dgm:prSet/>
      <dgm:spPr/>
      <dgm:t>
        <a:bodyPr/>
        <a:lstStyle/>
        <a:p>
          <a:endParaRPr lang="en-US"/>
        </a:p>
      </dgm:t>
    </dgm:pt>
    <dgm:pt modelId="{3440108E-4082-4E04-85B0-150D1244A535}">
      <dgm:prSet/>
      <dgm:spPr/>
      <dgm:t>
        <a:bodyPr/>
        <a:lstStyle/>
        <a:p>
          <a:pPr rtl="0"/>
          <a:r>
            <a:rPr lang="en-US" smtClean="0"/>
            <a:t>DIFFUSE(agents);</a:t>
          </a:r>
          <a:endParaRPr lang="en-US"/>
        </a:p>
      </dgm:t>
    </dgm:pt>
    <dgm:pt modelId="{476D42AF-0051-44D3-9689-8DFDCA722CB6}" type="parTrans" cxnId="{FB081266-7416-456F-BD71-0BF4DAE7A645}">
      <dgm:prSet/>
      <dgm:spPr/>
      <dgm:t>
        <a:bodyPr/>
        <a:lstStyle/>
        <a:p>
          <a:endParaRPr lang="en-US"/>
        </a:p>
      </dgm:t>
    </dgm:pt>
    <dgm:pt modelId="{5B4FD0FD-A2F0-420C-A1E4-CD8E09BE2455}" type="sibTrans" cxnId="{FB081266-7416-456F-BD71-0BF4DAE7A645}">
      <dgm:prSet/>
      <dgm:spPr/>
      <dgm:t>
        <a:bodyPr/>
        <a:lstStyle/>
        <a:p>
          <a:endParaRPr lang="en-US"/>
        </a:p>
      </dgm:t>
    </dgm:pt>
    <dgm:pt modelId="{C9C442EF-942D-4F72-B1D4-8FB7D5E5C861}">
      <dgm:prSet/>
      <dgm:spPr/>
      <dgm:t>
        <a:bodyPr/>
        <a:lstStyle/>
        <a:p>
          <a:pPr rtl="0"/>
          <a:r>
            <a:rPr lang="en-US" smtClean="0"/>
            <a:t>UNTIL CONVERGENCE(agents);</a:t>
          </a:r>
          <a:endParaRPr lang="en-US"/>
        </a:p>
      </dgm:t>
    </dgm:pt>
    <dgm:pt modelId="{B66614B3-1678-4A1B-92E9-488306043CEC}" type="parTrans" cxnId="{36F262F9-CAED-453F-A922-06EC2547BB34}">
      <dgm:prSet/>
      <dgm:spPr/>
      <dgm:t>
        <a:bodyPr/>
        <a:lstStyle/>
        <a:p>
          <a:endParaRPr lang="en-US"/>
        </a:p>
      </dgm:t>
    </dgm:pt>
    <dgm:pt modelId="{EEB128E3-3CC6-4C1E-B3D8-B428B0FDB751}" type="sibTrans" cxnId="{36F262F9-CAED-453F-A922-06EC2547BB34}">
      <dgm:prSet/>
      <dgm:spPr/>
      <dgm:t>
        <a:bodyPr/>
        <a:lstStyle/>
        <a:p>
          <a:endParaRPr lang="en-US"/>
        </a:p>
      </dgm:t>
    </dgm:pt>
    <dgm:pt modelId="{F15298B7-86F1-49CC-AF77-2292AEE71EAD}" type="pres">
      <dgm:prSet presAssocID="{4FDD1D4A-907E-45B7-9CC9-E663BC16A567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9BB043-670F-4CC0-92BA-FE4DE575AC9F}" type="pres">
      <dgm:prSet presAssocID="{EA32EA21-3230-435E-8A3C-8E44BEEC957E}" presName="comp" presStyleCnt="0"/>
      <dgm:spPr/>
    </dgm:pt>
    <dgm:pt modelId="{83BA6CB4-C492-4129-9FB0-216E047DBF11}" type="pres">
      <dgm:prSet presAssocID="{EA32EA21-3230-435E-8A3C-8E44BEEC957E}" presName="box" presStyleLbl="node1" presStyleIdx="0" presStyleCnt="3"/>
      <dgm:spPr/>
      <dgm:t>
        <a:bodyPr/>
        <a:lstStyle/>
        <a:p>
          <a:endParaRPr lang="en-US"/>
        </a:p>
      </dgm:t>
    </dgm:pt>
    <dgm:pt modelId="{0BDAE410-52B6-43F9-82E3-99805E63BA10}" type="pres">
      <dgm:prSet presAssocID="{EA32EA21-3230-435E-8A3C-8E44BEEC957E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0" r="-20000"/>
          </a:stretch>
        </a:blipFill>
      </dgm:spPr>
    </dgm:pt>
    <dgm:pt modelId="{9B603E29-950A-41DA-8FC4-DD41378657E6}" type="pres">
      <dgm:prSet presAssocID="{EA32EA21-3230-435E-8A3C-8E44BEEC957E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5FA232-353F-4727-ACC0-83E5A8DEFDF9}" type="pres">
      <dgm:prSet presAssocID="{360B3BA9-7725-4353-A5DD-D9F13D5FFCB0}" presName="spacer" presStyleCnt="0"/>
      <dgm:spPr/>
    </dgm:pt>
    <dgm:pt modelId="{97D137D8-4DCF-4594-B5FA-B6196C532B9A}" type="pres">
      <dgm:prSet presAssocID="{FA6808D9-8EC7-43DC-A47D-BC593E079FB1}" presName="comp" presStyleCnt="0"/>
      <dgm:spPr/>
    </dgm:pt>
    <dgm:pt modelId="{254FF5AE-0CE2-476D-B7A5-91C146D96037}" type="pres">
      <dgm:prSet presAssocID="{FA6808D9-8EC7-43DC-A47D-BC593E079FB1}" presName="box" presStyleLbl="node1" presStyleIdx="1" presStyleCnt="3"/>
      <dgm:spPr/>
      <dgm:t>
        <a:bodyPr/>
        <a:lstStyle/>
        <a:p>
          <a:endParaRPr lang="en-US"/>
        </a:p>
      </dgm:t>
    </dgm:pt>
    <dgm:pt modelId="{4B77B049-C965-4747-AE9C-52E5DAF75F62}" type="pres">
      <dgm:prSet presAssocID="{FA6808D9-8EC7-43DC-A47D-BC593E079FB1}" presName="img" presStyleLbl="fgImgPlace1" presStyleIdx="1" presStyleCnt="3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  <dgm:t>
        <a:bodyPr/>
        <a:lstStyle/>
        <a:p>
          <a:endParaRPr lang="en-US"/>
        </a:p>
      </dgm:t>
    </dgm:pt>
    <dgm:pt modelId="{A81AA88D-9B99-456D-B01F-0E86F0B6A268}" type="pres">
      <dgm:prSet presAssocID="{FA6808D9-8EC7-43DC-A47D-BC593E079FB1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63FADB-8D42-4D1B-8EA2-6C3FC8A9E2D5}" type="pres">
      <dgm:prSet presAssocID="{82001C7C-36AF-495A-85A8-75D2E5D35DDE}" presName="spacer" presStyleCnt="0"/>
      <dgm:spPr/>
    </dgm:pt>
    <dgm:pt modelId="{64A19F90-54DD-4CFE-AC93-B21A99AD8F3D}" type="pres">
      <dgm:prSet presAssocID="{C9C442EF-942D-4F72-B1D4-8FB7D5E5C861}" presName="comp" presStyleCnt="0"/>
      <dgm:spPr/>
    </dgm:pt>
    <dgm:pt modelId="{97B1EF89-63E6-4FD6-BB6E-76CA9931DD54}" type="pres">
      <dgm:prSet presAssocID="{C9C442EF-942D-4F72-B1D4-8FB7D5E5C861}" presName="box" presStyleLbl="node1" presStyleIdx="2" presStyleCnt="3"/>
      <dgm:spPr/>
      <dgm:t>
        <a:bodyPr/>
        <a:lstStyle/>
        <a:p>
          <a:endParaRPr lang="en-US"/>
        </a:p>
      </dgm:t>
    </dgm:pt>
    <dgm:pt modelId="{BC00B1B9-F51B-476A-A638-F51DE8E3E8F4}" type="pres">
      <dgm:prSet presAssocID="{C9C442EF-942D-4F72-B1D4-8FB7D5E5C861}" presName="img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  <dgm:t>
        <a:bodyPr/>
        <a:lstStyle/>
        <a:p>
          <a:endParaRPr lang="en-US"/>
        </a:p>
      </dgm:t>
    </dgm:pt>
    <dgm:pt modelId="{E9F725EF-1B49-4686-87D2-5DC1601631F2}" type="pres">
      <dgm:prSet presAssocID="{C9C442EF-942D-4F72-B1D4-8FB7D5E5C861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770870C-6598-4948-A46A-8156654F3907}" type="presOf" srcId="{C9C442EF-942D-4F72-B1D4-8FB7D5E5C861}" destId="{E9F725EF-1B49-4686-87D2-5DC1601631F2}" srcOrd="1" destOrd="0" presId="urn:microsoft.com/office/officeart/2005/8/layout/vList4"/>
    <dgm:cxn modelId="{4BAD4206-EA23-479B-A023-8AB139EA383E}" type="presOf" srcId="{4FDD1D4A-907E-45B7-9CC9-E663BC16A567}" destId="{F15298B7-86F1-49CC-AF77-2292AEE71EAD}" srcOrd="0" destOrd="0" presId="urn:microsoft.com/office/officeart/2005/8/layout/vList4"/>
    <dgm:cxn modelId="{F626E967-F43A-4BB7-A889-7DDB06466A3B}" type="presOf" srcId="{FE567EA6-C8E9-4E8E-992F-D35C1BCF2FB0}" destId="{254FF5AE-0CE2-476D-B7A5-91C146D96037}" srcOrd="0" destOrd="1" presId="urn:microsoft.com/office/officeart/2005/8/layout/vList4"/>
    <dgm:cxn modelId="{F478FC3A-6DF2-466D-90EC-89E3C3D40F2B}" type="presOf" srcId="{EA32EA21-3230-435E-8A3C-8E44BEEC957E}" destId="{83BA6CB4-C492-4129-9FB0-216E047DBF11}" srcOrd="0" destOrd="0" presId="urn:microsoft.com/office/officeart/2005/8/layout/vList4"/>
    <dgm:cxn modelId="{6E7C9DF4-8FB7-4657-B883-6D9B6C02F6EA}" type="presOf" srcId="{C9C442EF-942D-4F72-B1D4-8FB7D5E5C861}" destId="{97B1EF89-63E6-4FD6-BB6E-76CA9931DD54}" srcOrd="0" destOrd="0" presId="urn:microsoft.com/office/officeart/2005/8/layout/vList4"/>
    <dgm:cxn modelId="{FB081266-7416-456F-BD71-0BF4DAE7A645}" srcId="{FA6808D9-8EC7-43DC-A47D-BC593E079FB1}" destId="{3440108E-4082-4E04-85B0-150D1244A535}" srcOrd="1" destOrd="0" parTransId="{476D42AF-0051-44D3-9689-8DFDCA722CB6}" sibTransId="{5B4FD0FD-A2F0-420C-A1E4-CD8E09BE2455}"/>
    <dgm:cxn modelId="{7AA3E854-EAED-4B55-982B-00301DC0E570}" type="presOf" srcId="{FA6808D9-8EC7-43DC-A47D-BC593E079FB1}" destId="{254FF5AE-0CE2-476D-B7A5-91C146D96037}" srcOrd="0" destOrd="0" presId="urn:microsoft.com/office/officeart/2005/8/layout/vList4"/>
    <dgm:cxn modelId="{F0FDECA2-9C83-45D1-A578-C7509F4D4BF0}" type="presOf" srcId="{3440108E-4082-4E04-85B0-150D1244A535}" destId="{254FF5AE-0CE2-476D-B7A5-91C146D96037}" srcOrd="0" destOrd="2" presId="urn:microsoft.com/office/officeart/2005/8/layout/vList4"/>
    <dgm:cxn modelId="{0D3499E8-CADD-4799-9567-908727D374B0}" srcId="{4FDD1D4A-907E-45B7-9CC9-E663BC16A567}" destId="{EA32EA21-3230-435E-8A3C-8E44BEEC957E}" srcOrd="0" destOrd="0" parTransId="{D92C6D05-073F-4044-800A-BD470561484D}" sibTransId="{360B3BA9-7725-4353-A5DD-D9F13D5FFCB0}"/>
    <dgm:cxn modelId="{36F262F9-CAED-453F-A922-06EC2547BB34}" srcId="{4FDD1D4A-907E-45B7-9CC9-E663BC16A567}" destId="{C9C442EF-942D-4F72-B1D4-8FB7D5E5C861}" srcOrd="2" destOrd="0" parTransId="{B66614B3-1678-4A1B-92E9-488306043CEC}" sibTransId="{EEB128E3-3CC6-4C1E-B3D8-B428B0FDB751}"/>
    <dgm:cxn modelId="{405D3ACC-60D5-4A1E-B7C3-A4DDF83A1F9F}" type="presOf" srcId="{FE567EA6-C8E9-4E8E-992F-D35C1BCF2FB0}" destId="{A81AA88D-9B99-456D-B01F-0E86F0B6A268}" srcOrd="1" destOrd="1" presId="urn:microsoft.com/office/officeart/2005/8/layout/vList4"/>
    <dgm:cxn modelId="{EF2F967E-95B6-4580-9303-7ECB895C7F88}" srcId="{FA6808D9-8EC7-43DC-A47D-BC593E079FB1}" destId="{FE567EA6-C8E9-4E8E-992F-D35C1BCF2FB0}" srcOrd="0" destOrd="0" parTransId="{2039DF8B-FCBB-4435-B4DA-421D540E4CAB}" sibTransId="{DB12B45B-E408-472B-B57D-C5C58517765E}"/>
    <dgm:cxn modelId="{83696A14-0452-4623-9481-436B896148E3}" srcId="{4FDD1D4A-907E-45B7-9CC9-E663BC16A567}" destId="{FA6808D9-8EC7-43DC-A47D-BC593E079FB1}" srcOrd="1" destOrd="0" parTransId="{24D96F9D-A792-4864-B930-BA1DC3D97173}" sibTransId="{82001C7C-36AF-495A-85A8-75D2E5D35DDE}"/>
    <dgm:cxn modelId="{99F9CBF4-41E5-4D27-9E88-F50ADFA6FE61}" type="presOf" srcId="{FA6808D9-8EC7-43DC-A47D-BC593E079FB1}" destId="{A81AA88D-9B99-456D-B01F-0E86F0B6A268}" srcOrd="1" destOrd="0" presId="urn:microsoft.com/office/officeart/2005/8/layout/vList4"/>
    <dgm:cxn modelId="{2864E040-9801-46CE-AA4F-D5C7154A87E0}" type="presOf" srcId="{EA32EA21-3230-435E-8A3C-8E44BEEC957E}" destId="{9B603E29-950A-41DA-8FC4-DD41378657E6}" srcOrd="1" destOrd="0" presId="urn:microsoft.com/office/officeart/2005/8/layout/vList4"/>
    <dgm:cxn modelId="{D8F9C2AD-9FEF-46B1-B9F4-1D43A9A63DDA}" type="presOf" srcId="{3440108E-4082-4E04-85B0-150D1244A535}" destId="{A81AA88D-9B99-456D-B01F-0E86F0B6A268}" srcOrd="1" destOrd="2" presId="urn:microsoft.com/office/officeart/2005/8/layout/vList4"/>
    <dgm:cxn modelId="{7B3F1CE9-D7E2-43CC-B5DE-B90A9E293DDF}" type="presParOf" srcId="{F15298B7-86F1-49CC-AF77-2292AEE71EAD}" destId="{539BB043-670F-4CC0-92BA-FE4DE575AC9F}" srcOrd="0" destOrd="0" presId="urn:microsoft.com/office/officeart/2005/8/layout/vList4"/>
    <dgm:cxn modelId="{978135AB-DFFE-49A6-9018-ADD1C0AA4B0D}" type="presParOf" srcId="{539BB043-670F-4CC0-92BA-FE4DE575AC9F}" destId="{83BA6CB4-C492-4129-9FB0-216E047DBF11}" srcOrd="0" destOrd="0" presId="urn:microsoft.com/office/officeart/2005/8/layout/vList4"/>
    <dgm:cxn modelId="{4A942E91-1253-4AF6-BD57-B9A9DC97734B}" type="presParOf" srcId="{539BB043-670F-4CC0-92BA-FE4DE575AC9F}" destId="{0BDAE410-52B6-43F9-82E3-99805E63BA10}" srcOrd="1" destOrd="0" presId="urn:microsoft.com/office/officeart/2005/8/layout/vList4"/>
    <dgm:cxn modelId="{3CBD539F-F878-4FC1-844C-6836B94DDC67}" type="presParOf" srcId="{539BB043-670F-4CC0-92BA-FE4DE575AC9F}" destId="{9B603E29-950A-41DA-8FC4-DD41378657E6}" srcOrd="2" destOrd="0" presId="urn:microsoft.com/office/officeart/2005/8/layout/vList4"/>
    <dgm:cxn modelId="{7D22115A-167B-41B1-BB52-F7E0FB74D631}" type="presParOf" srcId="{F15298B7-86F1-49CC-AF77-2292AEE71EAD}" destId="{605FA232-353F-4727-ACC0-83E5A8DEFDF9}" srcOrd="1" destOrd="0" presId="urn:microsoft.com/office/officeart/2005/8/layout/vList4"/>
    <dgm:cxn modelId="{72E06B27-9C2C-4ACA-8EBF-5D9EF6938BDF}" type="presParOf" srcId="{F15298B7-86F1-49CC-AF77-2292AEE71EAD}" destId="{97D137D8-4DCF-4594-B5FA-B6196C532B9A}" srcOrd="2" destOrd="0" presId="urn:microsoft.com/office/officeart/2005/8/layout/vList4"/>
    <dgm:cxn modelId="{FE4040ED-741F-4FD1-9B1F-D3E39329D02B}" type="presParOf" srcId="{97D137D8-4DCF-4594-B5FA-B6196C532B9A}" destId="{254FF5AE-0CE2-476D-B7A5-91C146D96037}" srcOrd="0" destOrd="0" presId="urn:microsoft.com/office/officeart/2005/8/layout/vList4"/>
    <dgm:cxn modelId="{C97C9728-4DFE-4395-9BB4-231F4F3B4536}" type="presParOf" srcId="{97D137D8-4DCF-4594-B5FA-B6196C532B9A}" destId="{4B77B049-C965-4747-AE9C-52E5DAF75F62}" srcOrd="1" destOrd="0" presId="urn:microsoft.com/office/officeart/2005/8/layout/vList4"/>
    <dgm:cxn modelId="{836F59CB-EA04-4A17-8D4B-073A6EC2FB4D}" type="presParOf" srcId="{97D137D8-4DCF-4594-B5FA-B6196C532B9A}" destId="{A81AA88D-9B99-456D-B01F-0E86F0B6A268}" srcOrd="2" destOrd="0" presId="urn:microsoft.com/office/officeart/2005/8/layout/vList4"/>
    <dgm:cxn modelId="{10AA0E91-B317-4CAF-95E9-353AD1932568}" type="presParOf" srcId="{F15298B7-86F1-49CC-AF77-2292AEE71EAD}" destId="{5563FADB-8D42-4D1B-8EA2-6C3FC8A9E2D5}" srcOrd="3" destOrd="0" presId="urn:microsoft.com/office/officeart/2005/8/layout/vList4"/>
    <dgm:cxn modelId="{8BE45880-BA86-4CCF-8F7C-AFF9A4E96D08}" type="presParOf" srcId="{F15298B7-86F1-49CC-AF77-2292AEE71EAD}" destId="{64A19F90-54DD-4CFE-AC93-B21A99AD8F3D}" srcOrd="4" destOrd="0" presId="urn:microsoft.com/office/officeart/2005/8/layout/vList4"/>
    <dgm:cxn modelId="{1B84EAE8-DE21-46B7-8DB9-CC23F5A77E39}" type="presParOf" srcId="{64A19F90-54DD-4CFE-AC93-B21A99AD8F3D}" destId="{97B1EF89-63E6-4FD6-BB6E-76CA9931DD54}" srcOrd="0" destOrd="0" presId="urn:microsoft.com/office/officeart/2005/8/layout/vList4"/>
    <dgm:cxn modelId="{6687642A-5A6A-4233-9F53-D3D991EE965B}" type="presParOf" srcId="{64A19F90-54DD-4CFE-AC93-B21A99AD8F3D}" destId="{BC00B1B9-F51B-476A-A638-F51DE8E3E8F4}" srcOrd="1" destOrd="0" presId="urn:microsoft.com/office/officeart/2005/8/layout/vList4"/>
    <dgm:cxn modelId="{39962CF0-1D30-44DE-A218-7A6DAD378E9F}" type="presParOf" srcId="{64A19F90-54DD-4CFE-AC93-B21A99AD8F3D}" destId="{E9F725EF-1B49-4686-87D2-5DC1601631F2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A6CB4-C492-4129-9FB0-216E047DBF11}">
      <dsp:nvSpPr>
        <dsp:cNvPr id="0" name=""/>
        <dsp:cNvSpPr/>
      </dsp:nvSpPr>
      <dsp:spPr>
        <a:xfrm>
          <a:off x="0" y="0"/>
          <a:ext cx="5181600" cy="13597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INITIALIZE(agents);</a:t>
          </a:r>
          <a:endParaRPr lang="en-US" sz="2600" kern="1200" dirty="0"/>
        </a:p>
      </dsp:txBody>
      <dsp:txXfrm>
        <a:off x="1172299" y="0"/>
        <a:ext cx="4009300" cy="1359793"/>
      </dsp:txXfrm>
    </dsp:sp>
    <dsp:sp modelId="{0BDAE410-52B6-43F9-82E3-99805E63BA10}">
      <dsp:nvSpPr>
        <dsp:cNvPr id="0" name=""/>
        <dsp:cNvSpPr/>
      </dsp:nvSpPr>
      <dsp:spPr>
        <a:xfrm>
          <a:off x="135979" y="135979"/>
          <a:ext cx="1036320" cy="108783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0" r="-2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4FF5AE-0CE2-476D-B7A5-91C146D96037}">
      <dsp:nvSpPr>
        <dsp:cNvPr id="0" name=""/>
        <dsp:cNvSpPr/>
      </dsp:nvSpPr>
      <dsp:spPr>
        <a:xfrm>
          <a:off x="0" y="1495772"/>
          <a:ext cx="5181600" cy="13597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REPEAT</a:t>
          </a:r>
          <a:endParaRPr lang="en-US" sz="2600" kern="120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/>
            <a:t>TEST(agents);</a:t>
          </a:r>
          <a:endParaRPr lang="en-US" sz="2000" kern="120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/>
            <a:t>DIFFUSE(agents);</a:t>
          </a:r>
          <a:endParaRPr lang="en-US" sz="2000" kern="1200"/>
        </a:p>
      </dsp:txBody>
      <dsp:txXfrm>
        <a:off x="1172299" y="1495772"/>
        <a:ext cx="4009300" cy="1359793"/>
      </dsp:txXfrm>
    </dsp:sp>
    <dsp:sp modelId="{4B77B049-C965-4747-AE9C-52E5DAF75F62}">
      <dsp:nvSpPr>
        <dsp:cNvPr id="0" name=""/>
        <dsp:cNvSpPr/>
      </dsp:nvSpPr>
      <dsp:spPr>
        <a:xfrm>
          <a:off x="135979" y="1631751"/>
          <a:ext cx="1036320" cy="108783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B1EF89-63E6-4FD6-BB6E-76CA9931DD54}">
      <dsp:nvSpPr>
        <dsp:cNvPr id="0" name=""/>
        <dsp:cNvSpPr/>
      </dsp:nvSpPr>
      <dsp:spPr>
        <a:xfrm>
          <a:off x="0" y="2991544"/>
          <a:ext cx="5181600" cy="13597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UNTIL CONVERGENCE(agents);</a:t>
          </a:r>
          <a:endParaRPr lang="en-US" sz="2600" kern="1200"/>
        </a:p>
      </dsp:txBody>
      <dsp:txXfrm>
        <a:off x="1172299" y="2991544"/>
        <a:ext cx="4009300" cy="1359793"/>
      </dsp:txXfrm>
    </dsp:sp>
    <dsp:sp modelId="{BC00B1B9-F51B-476A-A638-F51DE8E3E8F4}">
      <dsp:nvSpPr>
        <dsp:cNvPr id="0" name=""/>
        <dsp:cNvSpPr/>
      </dsp:nvSpPr>
      <dsp:spPr>
        <a:xfrm>
          <a:off x="135979" y="3127524"/>
          <a:ext cx="1036320" cy="108783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2.png>
</file>

<file path=ppt/media/image4.png>
</file>

<file path=ppt/media/image5.jpeg>
</file>

<file path=ppt/media/image6.gif>
</file>

<file path=ppt/media/image7.jpg>
</file>

<file path=ppt/media/image8.png>
</file>

<file path=ppt/media/image9.jpg>
</file>

<file path=ppt/media/media1.mp4>
</file>

<file path=ppt/media/media2.mp4>
</file>

<file path=ppt/media/media3.mp4>
</file>

<file path=ppt/media/media4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585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91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17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12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42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36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934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421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1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21C5D-49C8-4A4F-B6EA-A51A171F1847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A0687-6438-4144-A3F3-7663C7DB7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9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gif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>
            <a:normAutofit fontScale="90000"/>
          </a:bodyPr>
          <a:lstStyle/>
          <a:p>
            <a:r>
              <a:rPr lang="en-US" dirty="0" smtClean="0"/>
              <a:t>APPLICATION OF “CHAOS” IN STOCHASTIC DIFFUSION 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 fontScale="92500"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sz="2800" b="1" dirty="0" smtClean="0"/>
              <a:t>SANTHANAKRISHNAN RAMANI</a:t>
            </a:r>
          </a:p>
          <a:p>
            <a:r>
              <a:rPr lang="en-US" sz="2800" b="1" dirty="0" smtClean="0"/>
              <a:t>CSCI - 5446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5703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TERMINATION PHASE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Criteria’s for termination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Number of function evaluation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Cluster </a:t>
            </a:r>
            <a:r>
              <a:rPr lang="en-US" dirty="0"/>
              <a:t>of </a:t>
            </a:r>
            <a:r>
              <a:rPr lang="en-US" dirty="0" smtClean="0"/>
              <a:t>agents </a:t>
            </a:r>
            <a:r>
              <a:rPr lang="en-US" dirty="0"/>
              <a:t>have the same </a:t>
            </a:r>
            <a:r>
              <a:rPr lang="en-US" dirty="0" smtClean="0"/>
              <a:t>hypothesis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The function value is in the accepted Threshold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More than 90% of the agents are ‘</a:t>
            </a:r>
            <a:r>
              <a:rPr lang="en-US" b="1" dirty="0" smtClean="0">
                <a:solidFill>
                  <a:srgbClr val="00B050"/>
                </a:solidFill>
              </a:rPr>
              <a:t>ACTIVE</a:t>
            </a:r>
            <a:r>
              <a:rPr lang="en-US" dirty="0" smtClean="0"/>
              <a:t>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182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SDS 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H</a:t>
            </a:r>
            <a:r>
              <a:rPr lang="en-GB" dirty="0" smtClean="0"/>
              <a:t>as </a:t>
            </a:r>
            <a:r>
              <a:rPr lang="en-GB" dirty="0"/>
              <a:t>been applied to many diverse </a:t>
            </a:r>
            <a:r>
              <a:rPr lang="en-GB" i="1" dirty="0" smtClean="0"/>
              <a:t>Search</a:t>
            </a:r>
            <a:r>
              <a:rPr lang="en-GB" dirty="0" smtClean="0"/>
              <a:t> </a:t>
            </a:r>
            <a:r>
              <a:rPr lang="en-GB" dirty="0"/>
              <a:t>and </a:t>
            </a:r>
            <a:r>
              <a:rPr lang="en-GB" i="1" dirty="0" smtClean="0"/>
              <a:t>Optimisation</a:t>
            </a:r>
            <a:r>
              <a:rPr lang="en-GB" dirty="0" smtClean="0"/>
              <a:t> </a:t>
            </a:r>
            <a:r>
              <a:rPr lang="en-GB" dirty="0"/>
              <a:t>problems </a:t>
            </a:r>
            <a:endParaRPr lang="en-GB" dirty="0" smtClean="0"/>
          </a:p>
          <a:p>
            <a:pPr>
              <a:buFont typeface="Wingdings" panose="05000000000000000000" pitchFamily="2" charset="2"/>
              <a:buChar char="Ø"/>
            </a:pPr>
            <a:endParaRPr lang="en-GB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Text search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Lip tracking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Eye tracking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Object recognition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Mobile robot self-localisation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Global Numerical </a:t>
            </a:r>
            <a:r>
              <a:rPr lang="en-GB" dirty="0" smtClean="0"/>
              <a:t>Optimization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smtClean="0"/>
              <a:t>Site </a:t>
            </a:r>
            <a:r>
              <a:rPr lang="en-GB" dirty="0"/>
              <a:t>selection for wireless </a:t>
            </a:r>
            <a:r>
              <a:rPr lang="en-GB" dirty="0" smtClean="0"/>
              <a:t>networks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smtClean="0"/>
              <a:t>Sequence </a:t>
            </a:r>
            <a:r>
              <a:rPr lang="en-GB" dirty="0"/>
              <a:t>detection in </a:t>
            </a:r>
            <a:r>
              <a:rPr lang="en-GB" dirty="0" smtClean="0"/>
              <a:t>bio-informatics</a:t>
            </a:r>
          </a:p>
        </p:txBody>
      </p:sp>
    </p:spTree>
    <p:extLst>
      <p:ext uri="{BB962C8B-B14F-4D97-AF65-F5344CB8AC3E}">
        <p14:creationId xmlns:p14="http://schemas.microsoft.com/office/powerpoint/2010/main" val="219876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CHAOS ? 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740" y="2035834"/>
            <a:ext cx="5603060" cy="3770193"/>
          </a:xfrm>
          <a:prstGeom prst="rect">
            <a:avLst/>
          </a:prstGeom>
        </p:spPr>
      </p:pic>
      <p:pic>
        <p:nvPicPr>
          <p:cNvPr id="15" name="Content Placeholder 1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25625"/>
            <a:ext cx="6019800" cy="398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60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CHAOS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Ergodicity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smtClean="0"/>
              <a:t>Ensure chaotic variables </a:t>
            </a:r>
            <a:r>
              <a:rPr lang="en-GB" dirty="0"/>
              <a:t>to traverse all state non-repeatedly within </a:t>
            </a:r>
            <a:r>
              <a:rPr lang="en-GB" dirty="0" smtClean="0"/>
              <a:t>a certain </a:t>
            </a:r>
            <a:r>
              <a:rPr lang="en-GB" dirty="0"/>
              <a:t>range according to its own </a:t>
            </a:r>
            <a:r>
              <a:rPr lang="en-GB" dirty="0" smtClean="0"/>
              <a:t>laws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Sensitive dependence on Initial Conditions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E</a:t>
            </a:r>
            <a:r>
              <a:rPr lang="en-GB" dirty="0" smtClean="0"/>
              <a:t>nsure </a:t>
            </a:r>
            <a:r>
              <a:rPr lang="en-GB" dirty="0"/>
              <a:t>that there </a:t>
            </a:r>
            <a:r>
              <a:rPr lang="en-GB" dirty="0" smtClean="0"/>
              <a:t>are not </a:t>
            </a:r>
            <a:r>
              <a:rPr lang="en-GB" dirty="0"/>
              <a:t>two identical new populations </a:t>
            </a:r>
            <a:endParaRPr lang="en-GB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T</a:t>
            </a:r>
            <a:r>
              <a:rPr lang="en-GB" dirty="0" smtClean="0"/>
              <a:t>hese populations </a:t>
            </a:r>
            <a:r>
              <a:rPr lang="en-GB" dirty="0"/>
              <a:t>are deterministic </a:t>
            </a:r>
            <a:r>
              <a:rPr lang="en-GB" dirty="0" smtClean="0"/>
              <a:t>and reproducible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Non-Periodic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Non-Converging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Bounded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27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 anchor="ctr"/>
          <a:lstStyle/>
          <a:p>
            <a:pPr marL="0" indent="0">
              <a:buNone/>
            </a:pPr>
            <a:r>
              <a:rPr lang="en-US" sz="3200" dirty="0" smtClean="0"/>
              <a:t>“</a:t>
            </a:r>
            <a:r>
              <a:rPr lang="en-GB" sz="3200" i="1" dirty="0"/>
              <a:t>Recently, chaotic sequences have been adopted instead of random sequences and very interesting and somewhat good </a:t>
            </a:r>
            <a:r>
              <a:rPr lang="en-GB" sz="3200" i="1" dirty="0" smtClean="0"/>
              <a:t>results have </a:t>
            </a:r>
            <a:r>
              <a:rPr lang="en-GB" sz="3200" i="1" dirty="0"/>
              <a:t>been shown in many </a:t>
            </a:r>
            <a:r>
              <a:rPr lang="en-GB" sz="3200" i="1" dirty="0" smtClean="0"/>
              <a:t>applications</a:t>
            </a:r>
            <a:r>
              <a:rPr lang="en-GB" sz="3200" dirty="0" smtClean="0"/>
              <a:t>”</a:t>
            </a:r>
          </a:p>
          <a:p>
            <a:pPr marL="0" indent="0">
              <a:buNone/>
            </a:pPr>
            <a:endParaRPr lang="en-GB" dirty="0"/>
          </a:p>
          <a:p>
            <a:r>
              <a:rPr lang="en-US" dirty="0"/>
              <a:t>S</a:t>
            </a:r>
            <a:r>
              <a:rPr lang="en-US" dirty="0" smtClean="0"/>
              <a:t>ecure </a:t>
            </a:r>
            <a:r>
              <a:rPr lang="en-US" dirty="0"/>
              <a:t>T</a:t>
            </a:r>
            <a:r>
              <a:rPr lang="en-US" dirty="0" smtClean="0"/>
              <a:t>ransmission </a:t>
            </a:r>
            <a:r>
              <a:rPr lang="en-US" dirty="0" smtClean="0">
                <a:solidFill>
                  <a:srgbClr val="0070C0"/>
                </a:solidFill>
              </a:rPr>
              <a:t>(Suneel</a:t>
            </a:r>
            <a:r>
              <a:rPr lang="en-US" dirty="0">
                <a:solidFill>
                  <a:srgbClr val="0070C0"/>
                </a:solidFill>
              </a:rPr>
              <a:t>, 2006; Wong, Man, Li, &amp; Liao, 2005</a:t>
            </a:r>
            <a:r>
              <a:rPr lang="en-US" dirty="0" smtClean="0">
                <a:solidFill>
                  <a:srgbClr val="0070C0"/>
                </a:solidFill>
              </a:rPr>
              <a:t>)</a:t>
            </a:r>
          </a:p>
          <a:p>
            <a:r>
              <a:rPr lang="it-IT" dirty="0" smtClean="0"/>
              <a:t>Nonlinear </a:t>
            </a:r>
            <a:r>
              <a:rPr lang="it-IT" dirty="0"/>
              <a:t>C</a:t>
            </a:r>
            <a:r>
              <a:rPr lang="it-IT" dirty="0" smtClean="0"/>
              <a:t>ircuits </a:t>
            </a:r>
            <a:r>
              <a:rPr lang="it-IT" dirty="0" smtClean="0">
                <a:solidFill>
                  <a:srgbClr val="0070C0"/>
                </a:solidFill>
              </a:rPr>
              <a:t>(Arena</a:t>
            </a:r>
            <a:r>
              <a:rPr lang="it-IT" dirty="0">
                <a:solidFill>
                  <a:srgbClr val="0070C0"/>
                </a:solidFill>
              </a:rPr>
              <a:t>, Caponetto, Fortuna, Rizzo, &amp; La Rosa, 2000</a:t>
            </a:r>
            <a:r>
              <a:rPr lang="it-IT" dirty="0" smtClean="0"/>
              <a:t>)</a:t>
            </a:r>
          </a:p>
          <a:p>
            <a:r>
              <a:rPr lang="en-US" dirty="0"/>
              <a:t>DNA C</a:t>
            </a:r>
            <a:r>
              <a:rPr lang="en-US" dirty="0" smtClean="0"/>
              <a:t>omputing </a:t>
            </a:r>
            <a:r>
              <a:rPr lang="en-US" dirty="0">
                <a:solidFill>
                  <a:srgbClr val="0070C0"/>
                </a:solidFill>
              </a:rPr>
              <a:t>(Manganaro &amp; de Gyvez, 1997</a:t>
            </a:r>
            <a:r>
              <a:rPr lang="en-US" dirty="0" smtClean="0">
                <a:solidFill>
                  <a:srgbClr val="0070C0"/>
                </a:solidFill>
              </a:rPr>
              <a:t>)</a:t>
            </a:r>
          </a:p>
          <a:p>
            <a:r>
              <a:rPr lang="en-US" dirty="0"/>
              <a:t>I</a:t>
            </a:r>
            <a:r>
              <a:rPr lang="en-US" dirty="0" smtClean="0"/>
              <a:t>mage </a:t>
            </a:r>
            <a:r>
              <a:rPr lang="en-US" dirty="0"/>
              <a:t>P</a:t>
            </a:r>
            <a:r>
              <a:rPr lang="en-US" dirty="0" smtClean="0"/>
              <a:t>rocessing </a:t>
            </a: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dirty="0" smtClean="0">
                <a:solidFill>
                  <a:srgbClr val="0070C0"/>
                </a:solidFill>
              </a:rPr>
              <a:t>Han, Hu</a:t>
            </a:r>
            <a:r>
              <a:rPr lang="en-US" dirty="0">
                <a:solidFill>
                  <a:srgbClr val="0070C0"/>
                </a:solidFill>
              </a:rPr>
              <a:t>, Yu, &amp; Wang, 2007)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it-IT" dirty="0"/>
              <a:t/>
            </a:r>
            <a:br>
              <a:rPr lang="it-IT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229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find a set of letters within a larger string of letters.</a:t>
            </a:r>
          </a:p>
          <a:p>
            <a:r>
              <a:rPr lang="en-US" dirty="0" smtClean="0"/>
              <a:t>Example</a:t>
            </a:r>
          </a:p>
          <a:p>
            <a:pPr lvl="1"/>
            <a:r>
              <a:rPr lang="en-US" dirty="0" smtClean="0"/>
              <a:t>To find a 3-letter model in a 16-letter search space </a:t>
            </a:r>
          </a:p>
          <a:p>
            <a:pPr lvl="1"/>
            <a:r>
              <a:rPr lang="en-US" dirty="0" smtClean="0"/>
              <a:t>4 Agents</a:t>
            </a:r>
          </a:p>
          <a:p>
            <a:pPr lvl="1"/>
            <a:r>
              <a:rPr lang="en-US" dirty="0" smtClean="0"/>
              <a:t>Model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Search Space</a:t>
            </a:r>
          </a:p>
          <a:p>
            <a:pPr lvl="1"/>
            <a:endParaRPr lang="en-US" dirty="0" smtClean="0"/>
          </a:p>
          <a:p>
            <a:pPr lvl="2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399" y="4132862"/>
            <a:ext cx="1571625" cy="7143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3016" y="5517805"/>
            <a:ext cx="6284779" cy="91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9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Iteration 1	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2776103"/>
            <a:ext cx="3409950" cy="112395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Iteration 2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01426" y="2718953"/>
            <a:ext cx="3248025" cy="11811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88" y="4700047"/>
            <a:ext cx="3409950" cy="76950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2065" y="4730240"/>
            <a:ext cx="3167386" cy="70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16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Iteration 3		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2888515"/>
            <a:ext cx="3162300" cy="1209675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Iteration 4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09579" y="2888515"/>
            <a:ext cx="3359098" cy="12096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88" y="4683514"/>
            <a:ext cx="3162300" cy="68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&amp; RESULT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Experiment Setup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Search String length – 5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Actual String length – 445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Number of Agents – 5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Time taken to find the Search </a:t>
            </a:r>
            <a:r>
              <a:rPr lang="en-US" dirty="0"/>
              <a:t>S</a:t>
            </a:r>
            <a:r>
              <a:rPr lang="en-US" dirty="0" smtClean="0"/>
              <a:t>tring averaged over 100 iterations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 smtClean="0"/>
              <a:t>Random Assignment of Agents  </a:t>
            </a:r>
            <a:r>
              <a:rPr lang="en-US" b="1" dirty="0" smtClean="0"/>
              <a:t>- </a:t>
            </a:r>
            <a:r>
              <a:rPr lang="en-US" b="1" dirty="0"/>
              <a:t>0.017666 </a:t>
            </a:r>
            <a:r>
              <a:rPr lang="en-US" b="1" dirty="0" smtClean="0"/>
              <a:t>sec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 smtClean="0"/>
              <a:t>Chaotic Assignment of Agents   </a:t>
            </a:r>
            <a:r>
              <a:rPr lang="en-US" b="1" dirty="0" smtClean="0"/>
              <a:t>- </a:t>
            </a:r>
            <a:r>
              <a:rPr lang="en-US" b="1" dirty="0"/>
              <a:t>0.016558 </a:t>
            </a:r>
            <a:r>
              <a:rPr lang="en-US" b="1" dirty="0" smtClean="0"/>
              <a:t>sec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035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NUMERICAL OPTIMISATION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i="1" dirty="0" smtClean="0"/>
              <a:t>Issues</a:t>
            </a:r>
            <a:r>
              <a:rPr lang="en-US" dirty="0" smtClean="0"/>
              <a:t> in </a:t>
            </a:r>
            <a:r>
              <a:rPr lang="en-US" dirty="0"/>
              <a:t>G</a:t>
            </a:r>
            <a:r>
              <a:rPr lang="en-US" dirty="0" smtClean="0"/>
              <a:t>lobal </a:t>
            </a:r>
            <a:r>
              <a:rPr lang="en-US" dirty="0"/>
              <a:t>O</a:t>
            </a:r>
            <a:r>
              <a:rPr lang="en-US" dirty="0" smtClean="0"/>
              <a:t>ptimization problems</a:t>
            </a:r>
          </a:p>
          <a:p>
            <a:pPr marL="0" indent="0">
              <a:buNone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A</a:t>
            </a:r>
            <a:r>
              <a:rPr lang="en-US" dirty="0" smtClean="0"/>
              <a:t>lgorithms may tend to get stuck in the local optima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Convergence-rate is usually very low when there are numerous local optima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2" descr="http://c-primed.github.io/puq/_images/rosenbro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479" y="2058194"/>
            <a:ext cx="5181600" cy="3886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65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Swarm Intelligence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Stochastic Diffusion Search (SDS)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Introduction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Analogy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Algorithm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Applications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Why Chaos?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Results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Text </a:t>
            </a:r>
            <a:r>
              <a:rPr lang="en-US" dirty="0" smtClean="0"/>
              <a:t>Search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Global Numerical Optimization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Identifying Metastasis in </a:t>
            </a:r>
            <a:r>
              <a:rPr lang="en-US" dirty="0" smtClean="0"/>
              <a:t>Bone Scans</a:t>
            </a:r>
          </a:p>
        </p:txBody>
      </p:sp>
    </p:spTree>
    <p:extLst>
      <p:ext uri="{BB962C8B-B14F-4D97-AF65-F5344CB8AC3E}">
        <p14:creationId xmlns:p14="http://schemas.microsoft.com/office/powerpoint/2010/main" val="7630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&amp; RESULT</a:t>
            </a:r>
            <a:endParaRPr lang="en-US" dirty="0"/>
          </a:p>
        </p:txBody>
      </p:sp>
      <p:pic>
        <p:nvPicPr>
          <p:cNvPr id="5" name="sds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72200" y="1962150"/>
            <a:ext cx="5181600" cy="4078288"/>
          </a:xfr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2625" y="2032659"/>
            <a:ext cx="5181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Experiment Setup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Rosen Brock Function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Number of Agents – 100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Results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The Function Min Value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 smtClean="0"/>
              <a:t>Chaotically – 0.029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 smtClean="0"/>
              <a:t>Randomly – 0.035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3074" name="Picture 2" descr=" f(x,y)=(1-x)^2+100(y-x^2)^2 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776" y="2908599"/>
            <a:ext cx="3177591" cy="38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06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BONE METASTASIS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 </a:t>
            </a:r>
            <a:r>
              <a:rPr lang="en-GB" dirty="0" smtClean="0"/>
              <a:t>Occurs </a:t>
            </a:r>
            <a:r>
              <a:rPr lang="en-GB" dirty="0"/>
              <a:t>when cancer cells from the primary </a:t>
            </a:r>
            <a:r>
              <a:rPr lang="en-GB" dirty="0" smtClean="0"/>
              <a:t>tumour, </a:t>
            </a:r>
            <a:r>
              <a:rPr lang="en-GB" dirty="0"/>
              <a:t>such as prostate, </a:t>
            </a:r>
            <a:r>
              <a:rPr lang="en-GB" dirty="0" smtClean="0"/>
              <a:t> breast</a:t>
            </a:r>
            <a:r>
              <a:rPr lang="en-GB" dirty="0"/>
              <a:t>, and lung cancer, spread to the </a:t>
            </a:r>
            <a:r>
              <a:rPr lang="en-GB" b="1" dirty="0"/>
              <a:t>bone</a:t>
            </a:r>
            <a:r>
              <a:rPr lang="en-GB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Typically </a:t>
            </a:r>
            <a:r>
              <a:rPr lang="en-GB" dirty="0"/>
              <a:t>2-6 hours after intravenous administration of technetium-99m-Iabeled </a:t>
            </a:r>
            <a:r>
              <a:rPr lang="en-GB" dirty="0" smtClean="0"/>
              <a:t>diphosphonates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Brighter areas in the bone scan </a:t>
            </a:r>
            <a:r>
              <a:rPr lang="en-GB" dirty="0"/>
              <a:t>indicate </a:t>
            </a:r>
            <a:r>
              <a:rPr lang="en-GB" dirty="0" smtClean="0"/>
              <a:t>Metastasis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sz="2800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>
              <a:buNone/>
            </a:pPr>
            <a:endParaRPr lang="en-US" sz="2800" dirty="0" smtClean="0"/>
          </a:p>
          <a:p>
            <a:pPr lvl="1"/>
            <a:endParaRPr lang="en-US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000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Experiment Setup</a:t>
            </a: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Number of Agents – 10,000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Number of Iterations – 10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Agents are initialized </a:t>
            </a:r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8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</a:t>
            </a:r>
            <a:r>
              <a:rPr 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</a:t>
            </a:r>
            <a:r>
              <a:rPr lang="en-US" sz="280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</a:t>
            </a:r>
            <a:r>
              <a:rPr 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8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8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ll</a:t>
            </a:r>
            <a:r>
              <a:rPr 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If average intensity of the agent and neighbors is greater than 180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Agent becomes ‘</a:t>
            </a:r>
            <a:r>
              <a:rPr lang="en-US" dirty="0">
                <a:solidFill>
                  <a:srgbClr val="00B050"/>
                </a:solidFill>
              </a:rPr>
              <a:t>ACTIVE</a:t>
            </a:r>
            <a:r>
              <a:rPr lang="en-US" dirty="0"/>
              <a:t>’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Else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Agent becomes ‘</a:t>
            </a:r>
            <a:r>
              <a:rPr lang="en-US" dirty="0">
                <a:solidFill>
                  <a:srgbClr val="FF0000"/>
                </a:solidFill>
              </a:rPr>
              <a:t>INACTIVE</a:t>
            </a:r>
            <a:r>
              <a:rPr lang="en-US" dirty="0"/>
              <a:t>’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4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HEALTHY BONE SCAN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609" y="1878940"/>
            <a:ext cx="2796782" cy="4244708"/>
          </a:xfrm>
        </p:spPr>
      </p:pic>
      <p:pic>
        <p:nvPicPr>
          <p:cNvPr id="10" name="BoneScan1Mov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3138" y="1825625"/>
            <a:ext cx="2878137" cy="4351338"/>
          </a:xfrm>
        </p:spPr>
      </p:pic>
    </p:spTree>
    <p:extLst>
      <p:ext uri="{BB962C8B-B14F-4D97-AF65-F5344CB8AC3E}">
        <p14:creationId xmlns:p14="http://schemas.microsoft.com/office/powerpoint/2010/main" val="1345601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PARTIALLY AFFECTED BONE SCAN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609" y="1886560"/>
            <a:ext cx="2796782" cy="4229467"/>
          </a:xfrm>
        </p:spPr>
      </p:pic>
      <p:pic>
        <p:nvPicPr>
          <p:cNvPr id="10" name="BoneScan2Mov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18375" y="1825625"/>
            <a:ext cx="2887663" cy="4351338"/>
          </a:xfrm>
        </p:spPr>
      </p:pic>
    </p:spTree>
    <p:extLst>
      <p:ext uri="{BB962C8B-B14F-4D97-AF65-F5344CB8AC3E}">
        <p14:creationId xmlns:p14="http://schemas.microsoft.com/office/powerpoint/2010/main" val="280298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METASTASIS DISEASE SPREAD BONE SCAN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471" y="1913233"/>
            <a:ext cx="2751058" cy="4176122"/>
          </a:xfrm>
        </p:spPr>
      </p:pic>
      <p:pic>
        <p:nvPicPr>
          <p:cNvPr id="8" name="BoneScan3Mov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19963" y="1825625"/>
            <a:ext cx="2884487" cy="4351338"/>
          </a:xfrm>
        </p:spPr>
      </p:pic>
    </p:spTree>
    <p:extLst>
      <p:ext uri="{BB962C8B-B14F-4D97-AF65-F5344CB8AC3E}">
        <p14:creationId xmlns:p14="http://schemas.microsoft.com/office/powerpoint/2010/main" val="1129095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2800" dirty="0" smtClean="0"/>
              <a:t>Chaotic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Number of Active Agents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 smtClean="0"/>
              <a:t>Random</a:t>
            </a:r>
            <a:endParaRPr lang="en-US" sz="2800" dirty="0"/>
          </a:p>
        </p:txBody>
      </p:sp>
      <p:sp>
        <p:nvSpPr>
          <p:cNvPr id="22" name="Content Placeholder 21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Number of Active Agents</a:t>
            </a:r>
          </a:p>
          <a:p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383" y="3006725"/>
            <a:ext cx="2387759" cy="254714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9274" y="3006724"/>
            <a:ext cx="2311350" cy="254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080" y="2165230"/>
            <a:ext cx="6193170" cy="258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44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8718" y="959240"/>
            <a:ext cx="10515600" cy="2852737"/>
          </a:xfrm>
        </p:spPr>
        <p:txBody>
          <a:bodyPr/>
          <a:lstStyle/>
          <a:p>
            <a:pPr algn="ctr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You!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9646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 INTELLIGENCE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C</a:t>
            </a:r>
            <a:r>
              <a:rPr lang="en-GB" dirty="0" smtClean="0"/>
              <a:t>ollective behaviour </a:t>
            </a:r>
            <a:r>
              <a:rPr lang="en-GB" dirty="0"/>
              <a:t>of decentralized, self-organized systems, natural or </a:t>
            </a:r>
            <a:r>
              <a:rPr lang="en-GB" dirty="0" smtClean="0"/>
              <a:t>artificial</a:t>
            </a:r>
          </a:p>
          <a:p>
            <a:pPr marL="0" indent="0">
              <a:buNone/>
            </a:pPr>
            <a:endParaRPr lang="en-GB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A</a:t>
            </a:r>
            <a:r>
              <a:rPr lang="en-GB" dirty="0" smtClean="0"/>
              <a:t>nt </a:t>
            </a:r>
            <a:r>
              <a:rPr lang="en-GB" dirty="0"/>
              <a:t>C</a:t>
            </a:r>
            <a:r>
              <a:rPr lang="en-GB" dirty="0" smtClean="0"/>
              <a:t>olony </a:t>
            </a:r>
            <a:r>
              <a:rPr lang="en-GB" dirty="0"/>
              <a:t>O</a:t>
            </a:r>
            <a:r>
              <a:rPr lang="en-GB" dirty="0" smtClean="0"/>
              <a:t>ptimization </a:t>
            </a:r>
            <a:r>
              <a:rPr lang="en-GB" dirty="0"/>
              <a:t>(ACO</a:t>
            </a:r>
            <a:r>
              <a:rPr lang="en-GB" dirty="0" smtClean="0"/>
              <a:t>)</a:t>
            </a:r>
          </a:p>
          <a:p>
            <a:pPr marL="457200" lvl="1" indent="0">
              <a:buNone/>
            </a:pPr>
            <a:endParaRPr lang="en-GB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P</a:t>
            </a:r>
            <a:r>
              <a:rPr lang="en-GB" dirty="0" smtClean="0"/>
              <a:t>article </a:t>
            </a:r>
            <a:r>
              <a:rPr lang="en-GB" dirty="0"/>
              <a:t>S</a:t>
            </a:r>
            <a:r>
              <a:rPr lang="en-GB" dirty="0" smtClean="0"/>
              <a:t>warm </a:t>
            </a:r>
            <a:r>
              <a:rPr lang="en-GB" dirty="0"/>
              <a:t>O</a:t>
            </a:r>
            <a:r>
              <a:rPr lang="en-GB" dirty="0" smtClean="0"/>
              <a:t>ptimization </a:t>
            </a:r>
            <a:r>
              <a:rPr lang="en-GB" dirty="0"/>
              <a:t>(PSO) </a:t>
            </a:r>
            <a:endParaRPr lang="en-GB" dirty="0" smtClean="0"/>
          </a:p>
          <a:p>
            <a:pPr marL="457200" lvl="1" indent="0">
              <a:buNone/>
            </a:pP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smtClean="0"/>
              <a:t>Stochastic</a:t>
            </a:r>
            <a:r>
              <a:rPr lang="en-GB" dirty="0"/>
              <a:t> </a:t>
            </a:r>
            <a:r>
              <a:rPr lang="en-GB" dirty="0" smtClean="0"/>
              <a:t>Diffusion </a:t>
            </a:r>
            <a:r>
              <a:rPr lang="en-GB" dirty="0"/>
              <a:t>S</a:t>
            </a:r>
            <a:r>
              <a:rPr lang="en-GB" dirty="0" smtClean="0"/>
              <a:t>earch </a:t>
            </a:r>
            <a:r>
              <a:rPr lang="en-GB" dirty="0"/>
              <a:t>(SDS</a:t>
            </a:r>
            <a:r>
              <a:rPr lang="en-GB" dirty="0" smtClean="0"/>
              <a:t>)</a:t>
            </a: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 </a:t>
            </a:r>
            <a:endParaRPr lang="en-GB" dirty="0"/>
          </a:p>
          <a:p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096000" y="2339121"/>
            <a:ext cx="6019800" cy="3324345"/>
            <a:chOff x="1507074" y="2628433"/>
            <a:chExt cx="9052790" cy="3190733"/>
          </a:xfrm>
        </p:grpSpPr>
        <p:pic>
          <p:nvPicPr>
            <p:cNvPr id="11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1602" y="2645704"/>
              <a:ext cx="2608262" cy="1790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7074" y="2628433"/>
              <a:ext cx="2513012" cy="178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5988" y="2628433"/>
              <a:ext cx="2779712" cy="178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1277" y="4777766"/>
              <a:ext cx="7875377" cy="1041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496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023122" cy="1325563"/>
          </a:xfrm>
        </p:spPr>
        <p:txBody>
          <a:bodyPr/>
          <a:lstStyle/>
          <a:p>
            <a:r>
              <a:rPr lang="en-US" dirty="0" smtClean="0"/>
              <a:t>STOCHASTIC DIFFUSION SEARCH </a:t>
            </a:r>
            <a:r>
              <a:rPr lang="en-US" dirty="0"/>
              <a:t> [Bishop, 1989]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dirty="0"/>
              <a:t>R</a:t>
            </a:r>
            <a:r>
              <a:rPr lang="en-GB" dirty="0" smtClean="0"/>
              <a:t>obust Swarm Intelligence                                               “</a:t>
            </a:r>
            <a:r>
              <a:rPr lang="en-GB" i="1" dirty="0" smtClean="0"/>
              <a:t>Global Metaheuristic</a:t>
            </a:r>
            <a:r>
              <a:rPr lang="en-GB" dirty="0" smtClean="0"/>
              <a:t>”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Population-based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Pattern-Matching algorithm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 </a:t>
            </a:r>
            <a:r>
              <a:rPr lang="en-GB" dirty="0" smtClean="0"/>
              <a:t>(</a:t>
            </a:r>
            <a:r>
              <a:rPr lang="en-GB" i="1" dirty="0" smtClean="0"/>
              <a:t>One-to-One</a:t>
            </a:r>
            <a:r>
              <a:rPr lang="en-GB" dirty="0"/>
              <a:t>) communication between the </a:t>
            </a:r>
            <a:r>
              <a:rPr lang="en-GB" dirty="0" smtClean="0"/>
              <a:t>agents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 </a:t>
            </a:r>
            <a:r>
              <a:rPr lang="en-US" dirty="0" smtClean="0"/>
              <a:t>Tandem </a:t>
            </a:r>
            <a:r>
              <a:rPr lang="en-US" dirty="0"/>
              <a:t>calling </a:t>
            </a:r>
            <a:r>
              <a:rPr lang="en-US" dirty="0" smtClean="0"/>
              <a:t>mechanism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i="1" dirty="0"/>
              <a:t>Leptothorax acervorum</a:t>
            </a:r>
            <a:r>
              <a:rPr lang="en-US" dirty="0"/>
              <a:t> </a:t>
            </a:r>
          </a:p>
        </p:txBody>
      </p:sp>
      <p:pic>
        <p:nvPicPr>
          <p:cNvPr id="9" name="Picture 5" descr="Page2sj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33782" y="1825625"/>
            <a:ext cx="2995554" cy="4351338"/>
          </a:xfrm>
          <a:noFill/>
        </p:spPr>
      </p:pic>
    </p:spTree>
    <p:extLst>
      <p:ext uri="{BB962C8B-B14F-4D97-AF65-F5344CB8AC3E}">
        <p14:creationId xmlns:p14="http://schemas.microsoft.com/office/powerpoint/2010/main" val="169376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ANALOGY – THE RESTAURANT GAME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Group of </a:t>
            </a:r>
            <a:r>
              <a:rPr lang="en-GB" altLang="zh-TW" dirty="0"/>
              <a:t>delegates arrive in a foreign town and want to find a ‘good’ place to </a:t>
            </a:r>
            <a:r>
              <a:rPr lang="en-GB" altLang="zh-TW" dirty="0" smtClean="0"/>
              <a:t>eat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Search Space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Set of All Restaurants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Objective Function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Restaurant quality 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altLang="zh-TW" smtClean="0"/>
              <a:t>Sum </a:t>
            </a:r>
            <a:r>
              <a:rPr lang="en-GB" altLang="zh-TW" dirty="0"/>
              <a:t>of numerous </a:t>
            </a:r>
            <a:r>
              <a:rPr lang="en-GB" altLang="zh-TW" dirty="0" smtClean="0"/>
              <a:t>independent </a:t>
            </a:r>
            <a:r>
              <a:rPr lang="en-GB" altLang="zh-TW" dirty="0"/>
              <a:t>partial objective </a:t>
            </a:r>
            <a:r>
              <a:rPr lang="en-GB" altLang="zh-TW"/>
              <a:t>function </a:t>
            </a:r>
            <a:r>
              <a:rPr lang="en-GB" altLang="zh-TW" smtClean="0"/>
              <a:t>evaluations</a:t>
            </a:r>
            <a:endParaRPr lang="en-GB" altLang="zh-TW" dirty="0" smtClean="0"/>
          </a:p>
        </p:txBody>
      </p:sp>
      <p:pic>
        <p:nvPicPr>
          <p:cNvPr id="1026" name="Picture 2" descr="http://2.bp.blogspot.com/-FXlfFRIKYa0/UfYheRtX7rI/AAAAAAAAe0s/jKbQddGkZGE/s523/mapsmania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212" y="2139351"/>
            <a:ext cx="5709929" cy="316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71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i="1" u="sng" dirty="0" smtClean="0"/>
              <a:t>Requirement</a:t>
            </a:r>
            <a:r>
              <a:rPr lang="en-US" b="1" u="sng" dirty="0" smtClean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Objective Function must be                    </a:t>
            </a:r>
            <a:r>
              <a:rPr lang="en-US" i="1" dirty="0" smtClean="0"/>
              <a:t>decomposable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Employs swarm of ‘</a:t>
            </a:r>
            <a:r>
              <a:rPr lang="en-US" i="1" dirty="0" smtClean="0"/>
              <a:t>n’ agents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With each agent maintaining a hypothesis</a:t>
            </a:r>
            <a:endParaRPr lang="en-US" i="1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Four Phases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Initialization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Test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Diffusion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Termination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60493690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7329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INITIALIZATION PHASE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Decide the Number of Agents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Assign each agent a ‘Possible hypothesis’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Assign </a:t>
            </a:r>
            <a:r>
              <a:rPr lang="en-US" b="1" i="1" dirty="0" smtClean="0"/>
              <a:t>Stochastically</a:t>
            </a:r>
            <a:r>
              <a:rPr lang="en-US" dirty="0" smtClean="0"/>
              <a:t> the agents in the Search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74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PHASE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Fitness function used to evaluate hypothesis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Returns ‘TRUE’ if hypothesis is good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Returns ‘FALSE’ otherwise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Each Agent test it’s current hypothesis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If Test Function returned TRUE, the Agent is set as ‘</a:t>
            </a:r>
            <a:r>
              <a:rPr lang="en-US" b="1" dirty="0" smtClean="0">
                <a:solidFill>
                  <a:srgbClr val="00B050"/>
                </a:solidFill>
              </a:rPr>
              <a:t>ACTIVE</a:t>
            </a:r>
            <a:r>
              <a:rPr lang="en-US" dirty="0" smtClean="0"/>
              <a:t>’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Else, the Agent is set as ‘</a:t>
            </a:r>
            <a:r>
              <a:rPr lang="en-US" b="1" dirty="0" smtClean="0">
                <a:solidFill>
                  <a:srgbClr val="FF0000"/>
                </a:solidFill>
              </a:rPr>
              <a:t>INACTIVE</a:t>
            </a:r>
            <a:r>
              <a:rPr lang="en-US" dirty="0" smtClean="0"/>
              <a:t>’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2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DIFFUSION PHASE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400"/>
              </a:spcBef>
              <a:buFont typeface="Wingdings" panose="05000000000000000000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zh-TW" dirty="0"/>
              <a:t>Each </a:t>
            </a:r>
            <a:r>
              <a:rPr lang="en-GB" altLang="zh-TW" dirty="0" smtClean="0"/>
              <a:t>‘</a:t>
            </a:r>
            <a:r>
              <a:rPr lang="en-GB" altLang="zh-TW" b="1" dirty="0" smtClean="0">
                <a:solidFill>
                  <a:srgbClr val="FF0000"/>
                </a:solidFill>
              </a:rPr>
              <a:t>INACTIVE</a:t>
            </a:r>
            <a:r>
              <a:rPr lang="en-GB" altLang="zh-TW" dirty="0" smtClean="0"/>
              <a:t>’ agent</a:t>
            </a:r>
            <a:r>
              <a:rPr lang="en-GB" altLang="zh-TW" dirty="0"/>
              <a:t>, A select another agent B at random</a:t>
            </a:r>
            <a:r>
              <a:rPr lang="en-GB" altLang="zh-TW" dirty="0" smtClean="0"/>
              <a:t>.</a:t>
            </a:r>
          </a:p>
          <a:p>
            <a:pPr>
              <a:spcBef>
                <a:spcPts val="400"/>
              </a:spcBef>
              <a:buFont typeface="Wingdings" panose="05000000000000000000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zh-TW" dirty="0"/>
          </a:p>
          <a:p>
            <a:pPr>
              <a:spcBef>
                <a:spcPts val="400"/>
              </a:spcBef>
              <a:buFont typeface="Wingdings" panose="05000000000000000000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zh-TW" dirty="0"/>
              <a:t>If B is </a:t>
            </a:r>
            <a:r>
              <a:rPr lang="en-GB" altLang="zh-TW" dirty="0" smtClean="0"/>
              <a:t>‘</a:t>
            </a:r>
            <a:r>
              <a:rPr lang="en-GB" altLang="zh-TW" b="1" dirty="0" smtClean="0">
                <a:solidFill>
                  <a:srgbClr val="00B050"/>
                </a:solidFill>
              </a:rPr>
              <a:t>ACTIVE</a:t>
            </a:r>
            <a:r>
              <a:rPr lang="en-GB" altLang="zh-TW" dirty="0" smtClean="0"/>
              <a:t>’ </a:t>
            </a:r>
          </a:p>
          <a:p>
            <a:pPr lvl="1">
              <a:spcBef>
                <a:spcPts val="400"/>
              </a:spcBef>
              <a:buFont typeface="Wingdings" panose="05000000000000000000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zh-TW" dirty="0"/>
              <a:t>T</a:t>
            </a:r>
            <a:r>
              <a:rPr lang="en-GB" altLang="zh-TW" dirty="0" smtClean="0"/>
              <a:t>hen </a:t>
            </a:r>
            <a:r>
              <a:rPr lang="en-GB" altLang="zh-TW" dirty="0"/>
              <a:t>the hypothesis of B is copied to A</a:t>
            </a:r>
            <a:r>
              <a:rPr lang="en-GB" altLang="zh-TW" dirty="0" smtClean="0"/>
              <a:t>.</a:t>
            </a:r>
            <a:endParaRPr lang="en-GB" altLang="zh-TW" dirty="0"/>
          </a:p>
          <a:p>
            <a:pPr>
              <a:spcBef>
                <a:spcPts val="400"/>
              </a:spcBef>
              <a:buFont typeface="Wingdings" panose="05000000000000000000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zh-TW" dirty="0" smtClean="0"/>
              <a:t>Else</a:t>
            </a:r>
          </a:p>
          <a:p>
            <a:pPr lvl="1">
              <a:spcBef>
                <a:spcPts val="400"/>
              </a:spcBef>
              <a:buFont typeface="Wingdings" panose="05000000000000000000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zh-TW" dirty="0"/>
              <a:t>T</a:t>
            </a:r>
            <a:r>
              <a:rPr lang="en-GB" altLang="zh-TW" dirty="0" smtClean="0"/>
              <a:t>hen </a:t>
            </a:r>
            <a:r>
              <a:rPr lang="en-GB" altLang="zh-TW" dirty="0"/>
              <a:t>A selects another hypothesis over the entire search space.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18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692</Words>
  <Application>Microsoft Office PowerPoint</Application>
  <PresentationFormat>Widescreen</PresentationFormat>
  <Paragraphs>174</Paragraphs>
  <Slides>28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新細明體</vt:lpstr>
      <vt:lpstr>Wingdings</vt:lpstr>
      <vt:lpstr>Office Theme</vt:lpstr>
      <vt:lpstr>APPLICATION OF “CHAOS” IN STOCHASTIC DIFFUSION SEARCH</vt:lpstr>
      <vt:lpstr>TOPICS</vt:lpstr>
      <vt:lpstr>SWARM INTELLIGENCE</vt:lpstr>
      <vt:lpstr>STOCHASTIC DIFFUSION SEARCH  [Bishop, 1989] </vt:lpstr>
      <vt:lpstr>ANALOGY – THE RESTAURANT GAME</vt:lpstr>
      <vt:lpstr>ALGORITHM</vt:lpstr>
      <vt:lpstr>INITIALIZATION PHASE</vt:lpstr>
      <vt:lpstr>TEST PHASE</vt:lpstr>
      <vt:lpstr>DIFFUSION PHASE</vt:lpstr>
      <vt:lpstr>TERMINATION PHASE</vt:lpstr>
      <vt:lpstr>SDS APPLICATIONS</vt:lpstr>
      <vt:lpstr>WHY CHAOS ? </vt:lpstr>
      <vt:lpstr>PROPERTIES OF CHAOS</vt:lpstr>
      <vt:lpstr>PowerPoint Presentation</vt:lpstr>
      <vt:lpstr>TEXT SEARCH</vt:lpstr>
      <vt:lpstr>PowerPoint Presentation</vt:lpstr>
      <vt:lpstr>PowerPoint Presentation</vt:lpstr>
      <vt:lpstr>EXPERIMENT &amp; RESULT</vt:lpstr>
      <vt:lpstr>GLOBAL NUMERICAL OPTIMISATION</vt:lpstr>
      <vt:lpstr>EXPERIMENT &amp; RESULT</vt:lpstr>
      <vt:lpstr>BONE METASTASIS</vt:lpstr>
      <vt:lpstr>EXPERIMENT</vt:lpstr>
      <vt:lpstr>HEALTHY BONE SCAN</vt:lpstr>
      <vt:lpstr>PARTIALLY AFFECTED BONE SCAN</vt:lpstr>
      <vt:lpstr>METASTASIS DISEASE SPREAD BONE SCAN</vt:lpstr>
      <vt:lpstr>RESULT</vt:lpstr>
      <vt:lpstr>PowerPoint Presentation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OF “CHAOS” IN STOCHASTIC DIFFUSION SEARCH</dc:title>
  <dc:creator>santhanakrishnan r</dc:creator>
  <cp:lastModifiedBy>santhanakrishnan r</cp:lastModifiedBy>
  <cp:revision>69</cp:revision>
  <dcterms:created xsi:type="dcterms:W3CDTF">2016-04-19T18:46:36Z</dcterms:created>
  <dcterms:modified xsi:type="dcterms:W3CDTF">2016-04-29T02:13:15Z</dcterms:modified>
</cp:coreProperties>
</file>

<file path=docProps/thumbnail.jpeg>
</file>